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1"/>
  </p:sldMasterIdLst>
  <p:notesMasterIdLst>
    <p:notesMasterId r:id="rId22"/>
  </p:notesMasterIdLst>
  <p:sldIdLst>
    <p:sldId id="256" r:id="rId2"/>
    <p:sldId id="263" r:id="rId3"/>
    <p:sldId id="257" r:id="rId4"/>
    <p:sldId id="266" r:id="rId5"/>
    <p:sldId id="268" r:id="rId6"/>
    <p:sldId id="276" r:id="rId7"/>
    <p:sldId id="279" r:id="rId8"/>
    <p:sldId id="269" r:id="rId9"/>
    <p:sldId id="258" r:id="rId10"/>
    <p:sldId id="270" r:id="rId11"/>
    <p:sldId id="275" r:id="rId12"/>
    <p:sldId id="260" r:id="rId13"/>
    <p:sldId id="261" r:id="rId14"/>
    <p:sldId id="271" r:id="rId15"/>
    <p:sldId id="264" r:id="rId16"/>
    <p:sldId id="278" r:id="rId17"/>
    <p:sldId id="272" r:id="rId18"/>
    <p:sldId id="265" r:id="rId19"/>
    <p:sldId id="277" r:id="rId20"/>
    <p:sldId id="280" r:id="rId2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F4A"/>
    <a:srgbClr val="7BC9CE"/>
    <a:srgbClr val="DEF1F2"/>
    <a:srgbClr val="C8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5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C4A75-360D-4E0F-A3A2-287338ACC66D}" type="doc">
      <dgm:prSet loTypeId="urn:microsoft.com/office/officeart/2005/8/layout/target1" loCatId="relationship" qsTypeId="urn:microsoft.com/office/officeart/2005/8/quickstyle/simple1" qsCatId="simple" csTypeId="urn:microsoft.com/office/officeart/2005/8/colors/accent6_5" csCatId="accent6" phldr="1"/>
      <dgm:spPr/>
    </dgm:pt>
    <dgm:pt modelId="{D1FB5A27-49C0-449E-B7A8-87ED6724B135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500"/>
            </a:spcBef>
          </a:pPr>
          <a:r>
            <a:rPr lang="en-US" sz="1000" b="1" i="1" dirty="0">
              <a:latin typeface="Arial" panose="020B0604020202020204" pitchFamily="34" charset="0"/>
              <a:cs typeface="Arial" panose="020B0604020202020204" pitchFamily="34" charset="0"/>
            </a:rPr>
            <a:t>Stores just outside 1-mile radius satisfy overall demand within trade area (e.g. Walmart on U.S. 301)</a:t>
          </a:r>
        </a:p>
      </dgm:t>
    </dgm:pt>
    <dgm:pt modelId="{AACA4E79-DFF3-41ED-848B-56C41EDF4F63}" type="parTrans" cxnId="{29B6C36F-A727-4851-AC19-53243DD602F9}">
      <dgm:prSet/>
      <dgm:spPr/>
      <dgm:t>
        <a:bodyPr/>
        <a:lstStyle/>
        <a:p>
          <a:endParaRPr lang="en-US"/>
        </a:p>
      </dgm:t>
    </dgm:pt>
    <dgm:pt modelId="{89E319AF-60AA-4560-9A9F-120B8AE9B2EF}" type="sibTrans" cxnId="{29B6C36F-A727-4851-AC19-53243DD602F9}">
      <dgm:prSet/>
      <dgm:spPr/>
      <dgm:t>
        <a:bodyPr/>
        <a:lstStyle/>
        <a:p>
          <a:endParaRPr lang="en-US"/>
        </a:p>
      </dgm:t>
    </dgm:pt>
    <dgm:pt modelId="{B6604675-D64C-4B96-9009-2E1182D861A9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500"/>
            </a:spcBef>
          </a:pPr>
          <a:r>
            <a:rPr lang="en-US" sz="1000" b="1" i="1" dirty="0">
              <a:latin typeface="Arial" panose="020B0604020202020204" pitchFamily="34" charset="0"/>
              <a:cs typeface="Arial" panose="020B0604020202020204" pitchFamily="34" charset="0"/>
            </a:rPr>
            <a:t>Stores within 3-mile radius more than satisfy demand within trade area</a:t>
          </a:r>
        </a:p>
      </dgm:t>
    </dgm:pt>
    <dgm:pt modelId="{215BB4A7-C1C5-4F42-967F-F4A3D0BC37F0}" type="parTrans" cxnId="{3F507EA7-9CDE-46AB-B2A6-C798F419C961}">
      <dgm:prSet/>
      <dgm:spPr/>
      <dgm:t>
        <a:bodyPr/>
        <a:lstStyle/>
        <a:p>
          <a:endParaRPr lang="en-US"/>
        </a:p>
      </dgm:t>
    </dgm:pt>
    <dgm:pt modelId="{6D86BFEB-7B18-4490-B051-747C19704AB3}" type="sibTrans" cxnId="{3F507EA7-9CDE-46AB-B2A6-C798F419C961}">
      <dgm:prSet/>
      <dgm:spPr/>
      <dgm:t>
        <a:bodyPr/>
        <a:lstStyle/>
        <a:p>
          <a:endParaRPr lang="en-US"/>
        </a:p>
      </dgm:t>
    </dgm:pt>
    <dgm:pt modelId="{D8E493F0-80B6-4322-BA6B-C48ED35D732D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500"/>
            </a:spcBef>
          </a:pPr>
          <a:r>
            <a:rPr lang="en-US" sz="1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major store demand not satisfied at 3-mile radius</a:t>
          </a:r>
        </a:p>
      </dgm:t>
    </dgm:pt>
    <dgm:pt modelId="{40F4E2BD-CCB1-4C69-B814-E7B505CEF24D}" type="parTrans" cxnId="{887F2F5A-C821-43BB-8AAD-741CF405BDEF}">
      <dgm:prSet/>
      <dgm:spPr/>
      <dgm:t>
        <a:bodyPr/>
        <a:lstStyle/>
        <a:p>
          <a:endParaRPr lang="en-US"/>
        </a:p>
      </dgm:t>
    </dgm:pt>
    <dgm:pt modelId="{2164F299-859B-45C4-BBEF-AD9BECBE7ACA}" type="sibTrans" cxnId="{887F2F5A-C821-43BB-8AAD-741CF405BDEF}">
      <dgm:prSet/>
      <dgm:spPr/>
      <dgm:t>
        <a:bodyPr/>
        <a:lstStyle/>
        <a:p>
          <a:endParaRPr lang="en-US"/>
        </a:p>
      </dgm:t>
    </dgm:pt>
    <dgm:pt modelId="{1FE8209C-77FC-4DFD-85EB-83FCF8A61B4E}" type="pres">
      <dgm:prSet presAssocID="{A1FC4A75-360D-4E0F-A3A2-287338ACC66D}" presName="composite" presStyleCnt="0">
        <dgm:presLayoutVars>
          <dgm:chMax val="5"/>
          <dgm:dir/>
          <dgm:resizeHandles val="exact"/>
        </dgm:presLayoutVars>
      </dgm:prSet>
      <dgm:spPr/>
    </dgm:pt>
    <dgm:pt modelId="{820386F5-6CD3-4DC9-8726-8767EDDD513A}" type="pres">
      <dgm:prSet presAssocID="{D1FB5A27-49C0-449E-B7A8-87ED6724B135}" presName="circle1" presStyleLbl="lnNode1" presStyleIdx="0" presStyleCnt="3"/>
      <dgm:spPr>
        <a:solidFill>
          <a:srgbClr val="3BAF4A"/>
        </a:solidFill>
      </dgm:spPr>
    </dgm:pt>
    <dgm:pt modelId="{75CA0045-3EA9-4A75-93AF-2BE8D418197B}" type="pres">
      <dgm:prSet presAssocID="{D1FB5A27-49C0-449E-B7A8-87ED6724B135}" presName="text1" presStyleLbl="revTx" presStyleIdx="0" presStyleCnt="3" custScaleY="143077" custLinFactNeighborY="-12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65A1F-5E07-4936-8E6B-6CCFF87CEBB5}" type="pres">
      <dgm:prSet presAssocID="{D1FB5A27-49C0-449E-B7A8-87ED6724B135}" presName="line1" presStyleLbl="callout" presStyleIdx="0" presStyleCnt="6"/>
      <dgm:spPr/>
    </dgm:pt>
    <dgm:pt modelId="{C3A2B647-1AA9-4FD5-AAFC-EC7D8070FB57}" type="pres">
      <dgm:prSet presAssocID="{D1FB5A27-49C0-449E-B7A8-87ED6724B135}" presName="d1" presStyleLbl="callout" presStyleIdx="1" presStyleCnt="6"/>
      <dgm:spPr/>
    </dgm:pt>
    <dgm:pt modelId="{5A06D07C-2FCE-46DE-B10D-5A11CC7943B5}" type="pres">
      <dgm:prSet presAssocID="{B6604675-D64C-4B96-9009-2E1182D861A9}" presName="circle2" presStyleLbl="lnNode1" presStyleIdx="1" presStyleCnt="3"/>
      <dgm:spPr>
        <a:solidFill>
          <a:srgbClr val="DEF1F2">
            <a:alpha val="75000"/>
          </a:srgbClr>
        </a:solidFill>
      </dgm:spPr>
    </dgm:pt>
    <dgm:pt modelId="{05669464-FF93-4C17-A82A-9CE2ECBD0590}" type="pres">
      <dgm:prSet presAssocID="{B6604675-D64C-4B96-9009-2E1182D861A9}" presName="text2" presStyleLbl="revTx" presStyleIdx="1" presStyleCnt="3" custLinFactNeighborX="-54" custLinFactNeighborY="7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AB7D66-1362-4F0E-B712-827F710FCFC5}" type="pres">
      <dgm:prSet presAssocID="{B6604675-D64C-4B96-9009-2E1182D861A9}" presName="line2" presStyleLbl="callout" presStyleIdx="2" presStyleCnt="6"/>
      <dgm:spPr/>
    </dgm:pt>
    <dgm:pt modelId="{EFCAAF69-7161-45C9-AF77-1FA5275055CC}" type="pres">
      <dgm:prSet presAssocID="{B6604675-D64C-4B96-9009-2E1182D861A9}" presName="d2" presStyleLbl="callout" presStyleIdx="3" presStyleCnt="6"/>
      <dgm:spPr/>
    </dgm:pt>
    <dgm:pt modelId="{E8ADC20A-6E5F-4D55-93D6-461CE36F4BAD}" type="pres">
      <dgm:prSet presAssocID="{D8E493F0-80B6-4322-BA6B-C48ED35D732D}" presName="circle3" presStyleLbl="lnNode1" presStyleIdx="2" presStyleCnt="3"/>
      <dgm:spPr>
        <a:solidFill>
          <a:srgbClr val="7BC9CE">
            <a:alpha val="50000"/>
          </a:srgbClr>
        </a:solidFill>
      </dgm:spPr>
    </dgm:pt>
    <dgm:pt modelId="{E2F99A57-9BDB-4D86-9033-158A525E3383}" type="pres">
      <dgm:prSet presAssocID="{D8E493F0-80B6-4322-BA6B-C48ED35D732D}" presName="text3" presStyleLbl="revTx" presStyleIdx="2" presStyleCnt="3" custLinFactNeighborY="9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61CFA-5B0E-464D-A602-779474085D21}" type="pres">
      <dgm:prSet presAssocID="{D8E493F0-80B6-4322-BA6B-C48ED35D732D}" presName="line3" presStyleLbl="callout" presStyleIdx="4" presStyleCnt="6"/>
      <dgm:spPr/>
    </dgm:pt>
    <dgm:pt modelId="{2A45D879-4C4E-4AAF-8668-49E3C4471CFE}" type="pres">
      <dgm:prSet presAssocID="{D8E493F0-80B6-4322-BA6B-C48ED35D732D}" presName="d3" presStyleLbl="callout" presStyleIdx="5" presStyleCnt="6"/>
      <dgm:spPr/>
    </dgm:pt>
  </dgm:ptLst>
  <dgm:cxnLst>
    <dgm:cxn modelId="{E25578DD-E93F-4E3C-A9DD-B202DF14BE61}" type="presOf" srcId="{B6604675-D64C-4B96-9009-2E1182D861A9}" destId="{05669464-FF93-4C17-A82A-9CE2ECBD0590}" srcOrd="0" destOrd="0" presId="urn:microsoft.com/office/officeart/2005/8/layout/target1"/>
    <dgm:cxn modelId="{887F2F5A-C821-43BB-8AAD-741CF405BDEF}" srcId="{A1FC4A75-360D-4E0F-A3A2-287338ACC66D}" destId="{D8E493F0-80B6-4322-BA6B-C48ED35D732D}" srcOrd="2" destOrd="0" parTransId="{40F4E2BD-CCB1-4C69-B814-E7B505CEF24D}" sibTransId="{2164F299-859B-45C4-BBEF-AD9BECBE7ACA}"/>
    <dgm:cxn modelId="{C52B7B11-0508-40AA-A163-D8F09AADEE91}" type="presOf" srcId="{A1FC4A75-360D-4E0F-A3A2-287338ACC66D}" destId="{1FE8209C-77FC-4DFD-85EB-83FCF8A61B4E}" srcOrd="0" destOrd="0" presId="urn:microsoft.com/office/officeart/2005/8/layout/target1"/>
    <dgm:cxn modelId="{3139C7FD-787B-473F-AA5D-57CA83A843D9}" type="presOf" srcId="{D1FB5A27-49C0-449E-B7A8-87ED6724B135}" destId="{75CA0045-3EA9-4A75-93AF-2BE8D418197B}" srcOrd="0" destOrd="0" presId="urn:microsoft.com/office/officeart/2005/8/layout/target1"/>
    <dgm:cxn modelId="{29B6C36F-A727-4851-AC19-53243DD602F9}" srcId="{A1FC4A75-360D-4E0F-A3A2-287338ACC66D}" destId="{D1FB5A27-49C0-449E-B7A8-87ED6724B135}" srcOrd="0" destOrd="0" parTransId="{AACA4E79-DFF3-41ED-848B-56C41EDF4F63}" sibTransId="{89E319AF-60AA-4560-9A9F-120B8AE9B2EF}"/>
    <dgm:cxn modelId="{3F507EA7-9CDE-46AB-B2A6-C798F419C961}" srcId="{A1FC4A75-360D-4E0F-A3A2-287338ACC66D}" destId="{B6604675-D64C-4B96-9009-2E1182D861A9}" srcOrd="1" destOrd="0" parTransId="{215BB4A7-C1C5-4F42-967F-F4A3D0BC37F0}" sibTransId="{6D86BFEB-7B18-4490-B051-747C19704AB3}"/>
    <dgm:cxn modelId="{4107B698-B3D6-43F8-A0D4-18FC65333A74}" type="presOf" srcId="{D8E493F0-80B6-4322-BA6B-C48ED35D732D}" destId="{E2F99A57-9BDB-4D86-9033-158A525E3383}" srcOrd="0" destOrd="0" presId="urn:microsoft.com/office/officeart/2005/8/layout/target1"/>
    <dgm:cxn modelId="{EEFE2CD3-18F4-443F-88C6-1E041337C03B}" type="presParOf" srcId="{1FE8209C-77FC-4DFD-85EB-83FCF8A61B4E}" destId="{820386F5-6CD3-4DC9-8726-8767EDDD513A}" srcOrd="0" destOrd="0" presId="urn:microsoft.com/office/officeart/2005/8/layout/target1"/>
    <dgm:cxn modelId="{78E735D0-6878-41A4-BDBC-396E9BEF34BB}" type="presParOf" srcId="{1FE8209C-77FC-4DFD-85EB-83FCF8A61B4E}" destId="{75CA0045-3EA9-4A75-93AF-2BE8D418197B}" srcOrd="1" destOrd="0" presId="urn:microsoft.com/office/officeart/2005/8/layout/target1"/>
    <dgm:cxn modelId="{8C8F97CF-5D01-4D5C-A66B-E4D624A67536}" type="presParOf" srcId="{1FE8209C-77FC-4DFD-85EB-83FCF8A61B4E}" destId="{79565A1F-5E07-4936-8E6B-6CCFF87CEBB5}" srcOrd="2" destOrd="0" presId="urn:microsoft.com/office/officeart/2005/8/layout/target1"/>
    <dgm:cxn modelId="{49B86757-91C7-47C6-B3BD-316BBEEE1020}" type="presParOf" srcId="{1FE8209C-77FC-4DFD-85EB-83FCF8A61B4E}" destId="{C3A2B647-1AA9-4FD5-AAFC-EC7D8070FB57}" srcOrd="3" destOrd="0" presId="urn:microsoft.com/office/officeart/2005/8/layout/target1"/>
    <dgm:cxn modelId="{625DE61A-224D-4DE4-A81D-4F3A258E6248}" type="presParOf" srcId="{1FE8209C-77FC-4DFD-85EB-83FCF8A61B4E}" destId="{5A06D07C-2FCE-46DE-B10D-5A11CC7943B5}" srcOrd="4" destOrd="0" presId="urn:microsoft.com/office/officeart/2005/8/layout/target1"/>
    <dgm:cxn modelId="{AC2FAE31-032C-4E34-A70B-B148F9552A8B}" type="presParOf" srcId="{1FE8209C-77FC-4DFD-85EB-83FCF8A61B4E}" destId="{05669464-FF93-4C17-A82A-9CE2ECBD0590}" srcOrd="5" destOrd="0" presId="urn:microsoft.com/office/officeart/2005/8/layout/target1"/>
    <dgm:cxn modelId="{B349A4AB-4A33-436F-9F73-757B64B0556F}" type="presParOf" srcId="{1FE8209C-77FC-4DFD-85EB-83FCF8A61B4E}" destId="{F5AB7D66-1362-4F0E-B712-827F710FCFC5}" srcOrd="6" destOrd="0" presId="urn:microsoft.com/office/officeart/2005/8/layout/target1"/>
    <dgm:cxn modelId="{2FB65EED-40F1-4D66-A8D4-F6D684D0BEAA}" type="presParOf" srcId="{1FE8209C-77FC-4DFD-85EB-83FCF8A61B4E}" destId="{EFCAAF69-7161-45C9-AF77-1FA5275055CC}" srcOrd="7" destOrd="0" presId="urn:microsoft.com/office/officeart/2005/8/layout/target1"/>
    <dgm:cxn modelId="{52E6CF42-93E4-4C8D-9901-C393065D28C1}" type="presParOf" srcId="{1FE8209C-77FC-4DFD-85EB-83FCF8A61B4E}" destId="{E8ADC20A-6E5F-4D55-93D6-461CE36F4BAD}" srcOrd="8" destOrd="0" presId="urn:microsoft.com/office/officeart/2005/8/layout/target1"/>
    <dgm:cxn modelId="{85131B7D-30C2-4DF3-A516-1762526145DD}" type="presParOf" srcId="{1FE8209C-77FC-4DFD-85EB-83FCF8A61B4E}" destId="{E2F99A57-9BDB-4D86-9033-158A525E3383}" srcOrd="9" destOrd="0" presId="urn:microsoft.com/office/officeart/2005/8/layout/target1"/>
    <dgm:cxn modelId="{C9261BE4-9B43-4174-A6DD-780AA6F110DC}" type="presParOf" srcId="{1FE8209C-77FC-4DFD-85EB-83FCF8A61B4E}" destId="{2D661CFA-5B0E-464D-A602-779474085D21}" srcOrd="10" destOrd="0" presId="urn:microsoft.com/office/officeart/2005/8/layout/target1"/>
    <dgm:cxn modelId="{DC75EB80-4420-4F6F-8F1A-12286C6D4A5F}" type="presParOf" srcId="{1FE8209C-77FC-4DFD-85EB-83FCF8A61B4E}" destId="{2A45D879-4C4E-4AAF-8668-49E3C4471CFE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FD503-234F-41A8-BF60-E8CCCCDB9AE7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040ADD-0531-44A4-B590-5FDAE8AE532F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500"/>
            </a:spcBef>
          </a:pPr>
          <a:r>
            <a:rPr lang="en-US" sz="1100" b="1" u="sng" dirty="0">
              <a:latin typeface="Arial" panose="020B0604020202020204" pitchFamily="34" charset="0"/>
              <a:cs typeface="Arial" panose="020B0604020202020204" pitchFamily="34" charset="0"/>
            </a:rPr>
            <a:t>ASSETS</a:t>
          </a:r>
        </a:p>
        <a:p>
          <a:pPr algn="l">
            <a:lnSpc>
              <a:spcPct val="100000"/>
            </a:lnSpc>
            <a:spcBef>
              <a:spcPts val="500"/>
            </a:spcBef>
          </a:pPr>
          <a:r>
            <a:rPr lang="en-US" sz="1100" b="1" i="1" dirty="0">
              <a:latin typeface="Arial" panose="020B0604020202020204" pitchFamily="34" charset="0"/>
              <a:cs typeface="Arial" panose="020B0604020202020204" pitchFamily="34" charset="0"/>
            </a:rPr>
            <a:t>3 miles to City of Bradenton (south)</a:t>
          </a:r>
        </a:p>
        <a:p>
          <a:pPr algn="l">
            <a:lnSpc>
              <a:spcPct val="100000"/>
            </a:lnSpc>
            <a:spcBef>
              <a:spcPts val="500"/>
            </a:spcBef>
          </a:pPr>
          <a:r>
            <a:rPr lang="en-US" sz="1100" b="1" i="1" dirty="0">
              <a:latin typeface="Arial" panose="020B0604020202020204" pitchFamily="34" charset="0"/>
              <a:cs typeface="Arial" panose="020B0604020202020204" pitchFamily="34" charset="0"/>
            </a:rPr>
            <a:t>3 miles to Ellenton Premium Outlets Mall (east)</a:t>
          </a:r>
        </a:p>
        <a:p>
          <a:pPr algn="l">
            <a:lnSpc>
              <a:spcPct val="100000"/>
            </a:lnSpc>
            <a:spcBef>
              <a:spcPts val="500"/>
            </a:spcBef>
          </a:pPr>
          <a:r>
            <a:rPr lang="en-US" sz="1100" b="1" i="1" dirty="0">
              <a:latin typeface="Arial" panose="020B0604020202020204" pitchFamily="34" charset="0"/>
              <a:cs typeface="Arial" panose="020B0604020202020204" pitchFamily="34" charset="0"/>
            </a:rPr>
            <a:t>2 miles to Benderson Florida International Trade Port (east)</a:t>
          </a:r>
        </a:p>
        <a:p>
          <a:pPr algn="l">
            <a:lnSpc>
              <a:spcPct val="100000"/>
            </a:lnSpc>
            <a:spcBef>
              <a:spcPts val="500"/>
            </a:spcBef>
          </a:pPr>
          <a:r>
            <a:rPr lang="en-US" sz="1100" b="1" i="1" dirty="0">
              <a:latin typeface="Arial" panose="020B0604020202020204" pitchFamily="34" charset="0"/>
              <a:cs typeface="Arial" panose="020B0604020202020204" pitchFamily="34" charset="0"/>
            </a:rPr>
            <a:t>Easy access to I-275 (St. Petersburg) and I-75 (Hillsborough and Sarasota counties)</a:t>
          </a:r>
        </a:p>
        <a:p>
          <a:pPr algn="l">
            <a:lnSpc>
              <a:spcPct val="90000"/>
            </a:lnSpc>
            <a:spcBef>
              <a:spcPct val="0"/>
            </a:spcBef>
          </a:pPr>
          <a:endParaRPr lang="en-US" sz="1200" dirty="0"/>
        </a:p>
      </dgm:t>
    </dgm:pt>
    <dgm:pt modelId="{1E3E203C-AFA0-4C36-9FC1-0561C37A4695}" type="parTrans" cxnId="{99D778DB-89B6-429F-B63F-56A366A19A81}">
      <dgm:prSet/>
      <dgm:spPr/>
      <dgm:t>
        <a:bodyPr/>
        <a:lstStyle/>
        <a:p>
          <a:endParaRPr lang="en-US"/>
        </a:p>
      </dgm:t>
    </dgm:pt>
    <dgm:pt modelId="{F36ADE4A-99D5-40CE-86C8-D7AF711E6AE1}" type="sibTrans" cxnId="{99D778DB-89B6-429F-B63F-56A366A19A81}">
      <dgm:prSet/>
      <dgm:spPr/>
      <dgm:t>
        <a:bodyPr/>
        <a:lstStyle/>
        <a:p>
          <a:endParaRPr lang="en-US"/>
        </a:p>
      </dgm:t>
    </dgm:pt>
    <dgm:pt modelId="{04CE4FCD-1019-4082-9BF8-CE937D8A7F62}">
      <dgm:prSet custT="1"/>
      <dgm:spPr/>
      <dgm:t>
        <a:bodyPr/>
        <a:lstStyle/>
        <a:p>
          <a:pPr marL="0" algn="ctr">
            <a:lnSpc>
              <a:spcPct val="100000"/>
            </a:lnSpc>
            <a:spcBef>
              <a:spcPts val="500"/>
            </a:spcBef>
          </a:pPr>
          <a:r>
            <a:rPr lang="en-US" sz="1100" b="1" u="sng" dirty="0">
              <a:latin typeface="Arial" panose="020B0604020202020204" pitchFamily="34" charset="0"/>
              <a:cs typeface="Arial" panose="020B0604020202020204" pitchFamily="34" charset="0"/>
            </a:rPr>
            <a:t>BARRIERS</a:t>
          </a:r>
        </a:p>
        <a:p>
          <a:pPr marL="0" algn="l">
            <a:lnSpc>
              <a:spcPct val="100000"/>
            </a:lnSpc>
            <a:spcBef>
              <a:spcPts val="500"/>
            </a:spcBef>
          </a:pPr>
          <a:r>
            <a:rPr lang="en-US" sz="1100" b="1" i="1" dirty="0">
              <a:latin typeface="Arial" panose="020B0604020202020204" pitchFamily="34" charset="0"/>
              <a:cs typeface="Arial" panose="020B0604020202020204" pitchFamily="34" charset="0"/>
            </a:rPr>
            <a:t>Geography/Isolation </a:t>
          </a:r>
        </a:p>
        <a:p>
          <a:pPr marL="0" algn="l">
            <a:lnSpc>
              <a:spcPct val="100000"/>
            </a:lnSpc>
            <a:spcBef>
              <a:spcPts val="500"/>
            </a:spcBef>
          </a:pPr>
          <a:r>
            <a:rPr lang="en-US" sz="1100" b="1" i="1" dirty="0">
              <a:latin typeface="Arial" panose="020B0604020202020204" pitchFamily="34" charset="0"/>
              <a:cs typeface="Arial" panose="020B0604020202020204" pitchFamily="34" charset="0"/>
            </a:rPr>
            <a:t>(e.g. Manatee River/Terra </a:t>
          </a:r>
          <a:r>
            <a:rPr lang="en-US" sz="1100" b="1" i="1" dirty="0" err="1">
              <a:latin typeface="Arial" panose="020B0604020202020204" pitchFamily="34" charset="0"/>
              <a:cs typeface="Arial" panose="020B0604020202020204" pitchFamily="34" charset="0"/>
            </a:rPr>
            <a:t>Ceia</a:t>
          </a:r>
          <a:r>
            <a:rPr lang="en-US" sz="1100" b="1" i="1" dirty="0">
              <a:latin typeface="Arial" panose="020B0604020202020204" pitchFamily="34" charset="0"/>
              <a:cs typeface="Arial" panose="020B0604020202020204" pitchFamily="34" charset="0"/>
            </a:rPr>
            <a:t> Bay, Interstates/ Highways)</a:t>
          </a:r>
        </a:p>
        <a:p>
          <a:pPr marL="0" algn="l">
            <a:lnSpc>
              <a:spcPct val="100000"/>
            </a:lnSpc>
            <a:spcBef>
              <a:spcPts val="500"/>
            </a:spcBef>
          </a:pPr>
          <a:r>
            <a:rPr lang="en-US" sz="1100" b="1" i="1" dirty="0">
              <a:latin typeface="Arial" panose="020B0604020202020204" pitchFamily="34" charset="0"/>
              <a:cs typeface="Arial" panose="020B0604020202020204" pitchFamily="34" charset="0"/>
            </a:rPr>
            <a:t>No “front door” – Lack of access/visibility (e.g. narrow roads with few access points)</a:t>
          </a:r>
        </a:p>
        <a:p>
          <a:pPr marL="0" algn="l">
            <a:lnSpc>
              <a:spcPct val="100000"/>
            </a:lnSpc>
            <a:spcBef>
              <a:spcPts val="500"/>
            </a:spcBef>
          </a:pPr>
          <a:r>
            <a:rPr lang="en-US" sz="1100" b="1" i="1" dirty="0">
              <a:latin typeface="Arial" panose="020B0604020202020204" pitchFamily="34" charset="0"/>
              <a:cs typeface="Arial" panose="020B0604020202020204" pitchFamily="34" charset="0"/>
            </a:rPr>
            <a:t>Competition from nearby U.S. 301 corridor / Bradenton market</a:t>
          </a:r>
        </a:p>
      </dgm:t>
    </dgm:pt>
    <dgm:pt modelId="{93199139-68A0-431C-B0BE-660C35F82084}" type="parTrans" cxnId="{E654B67B-99C3-4A1B-9E7C-BBF0E098D7E6}">
      <dgm:prSet/>
      <dgm:spPr/>
      <dgm:t>
        <a:bodyPr/>
        <a:lstStyle/>
        <a:p>
          <a:endParaRPr lang="en-US"/>
        </a:p>
      </dgm:t>
    </dgm:pt>
    <dgm:pt modelId="{7AD228B7-FBAF-4B54-B0E5-DDB9F4419F23}" type="sibTrans" cxnId="{E654B67B-99C3-4A1B-9E7C-BBF0E098D7E6}">
      <dgm:prSet/>
      <dgm:spPr/>
      <dgm:t>
        <a:bodyPr/>
        <a:lstStyle/>
        <a:p>
          <a:endParaRPr lang="en-US"/>
        </a:p>
      </dgm:t>
    </dgm:pt>
    <dgm:pt modelId="{36D53DE4-9D8B-44F9-B151-FEDEC1D108DB}">
      <dgm:prSet/>
      <dgm:spPr/>
      <dgm:t>
        <a:bodyPr/>
        <a:lstStyle/>
        <a:p>
          <a:endParaRPr lang="en-US" dirty="0"/>
        </a:p>
      </dgm:t>
    </dgm:pt>
    <dgm:pt modelId="{DF446141-695B-45FA-B91C-4EF8CDB30307}" type="parTrans" cxnId="{B5FBFB6A-4F18-4926-A80B-F6BF35EB01A8}">
      <dgm:prSet/>
      <dgm:spPr/>
      <dgm:t>
        <a:bodyPr/>
        <a:lstStyle/>
        <a:p>
          <a:endParaRPr lang="en-US"/>
        </a:p>
      </dgm:t>
    </dgm:pt>
    <dgm:pt modelId="{F3D1EB53-0C74-434A-8273-D813FEC5810B}" type="sibTrans" cxnId="{B5FBFB6A-4F18-4926-A80B-F6BF35EB01A8}">
      <dgm:prSet/>
      <dgm:spPr/>
      <dgm:t>
        <a:bodyPr/>
        <a:lstStyle/>
        <a:p>
          <a:endParaRPr lang="en-US"/>
        </a:p>
      </dgm:t>
    </dgm:pt>
    <dgm:pt modelId="{431257A1-DE42-4445-B942-25A20F271977}" type="pres">
      <dgm:prSet presAssocID="{1B8FD503-234F-41A8-BF60-E8CCCCDB9AE7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31ED67-FE00-41CA-9DD9-BD23FA97A8F3}" type="pres">
      <dgm:prSet presAssocID="{1B8FD503-234F-41A8-BF60-E8CCCCDB9AE7}" presName="Background" presStyleLbl="bgImgPlace1" presStyleIdx="0" presStyleCnt="1"/>
      <dgm:spPr>
        <a:solidFill>
          <a:schemeClr val="accent6">
            <a:lumMod val="20000"/>
            <a:lumOff val="80000"/>
          </a:schemeClr>
        </a:solidFill>
      </dgm:spPr>
    </dgm:pt>
    <dgm:pt modelId="{14CFF8B1-0AEB-42B7-AF86-5BAAF6E1D8C9}" type="pres">
      <dgm:prSet presAssocID="{1B8FD503-234F-41A8-BF60-E8CCCCDB9AE7}" presName="ParentText1" presStyleLbl="revTx" presStyleIdx="0" presStyleCnt="2" custScaleX="100603" custScaleY="107416" custLinFactNeighborX="938" custLinFactNeighborY="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24D44-604D-490A-98E9-5032894AFE7E}" type="pres">
      <dgm:prSet presAssocID="{1B8FD503-234F-41A8-BF60-E8CCCCDB9AE7}" presName="ParentText2" presStyleLbl="revTx" presStyleIdx="1" presStyleCnt="2" custScaleX="103153" custScaleY="103610" custLinFactNeighborX="4280" custLinFactNeighborY="-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F6775-BF0A-403D-A0A3-A4E6DA5595F5}" type="pres">
      <dgm:prSet presAssocID="{1B8FD503-234F-41A8-BF60-E8CCCCDB9AE7}" presName="Plus" presStyleLbl="alignNode1" presStyleIdx="0" presStyleCnt="2"/>
      <dgm:spPr>
        <a:solidFill>
          <a:srgbClr val="3BAF4A"/>
        </a:solidFill>
        <a:ln>
          <a:solidFill>
            <a:srgbClr val="3BAF4A"/>
          </a:solidFill>
        </a:ln>
      </dgm:spPr>
    </dgm:pt>
    <dgm:pt modelId="{D32E47B7-D997-4AD5-9922-16BED5C15706}" type="pres">
      <dgm:prSet presAssocID="{1B8FD503-234F-41A8-BF60-E8CCCCDB9AE7}" presName="Minus" presStyleLbl="alignNode1" presStyleIdx="1" presStyleCnt="2"/>
      <dgm:spPr>
        <a:solidFill>
          <a:srgbClr val="3BAF4A"/>
        </a:solidFill>
        <a:ln>
          <a:solidFill>
            <a:srgbClr val="3BAF4A"/>
          </a:solidFill>
        </a:ln>
      </dgm:spPr>
    </dgm:pt>
    <dgm:pt modelId="{6E9B6717-1457-4536-86A1-D67EC78268B2}" type="pres">
      <dgm:prSet presAssocID="{1B8FD503-234F-41A8-BF60-E8CCCCDB9AE7}" presName="Divider" presStyleLbl="parChTrans1D1" presStyleIdx="0" presStyleCnt="1"/>
      <dgm:spPr>
        <a:ln>
          <a:solidFill>
            <a:srgbClr val="3BAF4A"/>
          </a:solidFill>
        </a:ln>
      </dgm:spPr>
    </dgm:pt>
  </dgm:ptLst>
  <dgm:cxnLst>
    <dgm:cxn modelId="{B5FBFB6A-4F18-4926-A80B-F6BF35EB01A8}" srcId="{1B8FD503-234F-41A8-BF60-E8CCCCDB9AE7}" destId="{36D53DE4-9D8B-44F9-B151-FEDEC1D108DB}" srcOrd="2" destOrd="0" parTransId="{DF446141-695B-45FA-B91C-4EF8CDB30307}" sibTransId="{F3D1EB53-0C74-434A-8273-D813FEC5810B}"/>
    <dgm:cxn modelId="{3A9FA915-9C31-4CE6-9C18-CDE176B398F0}" type="presOf" srcId="{1B8FD503-234F-41A8-BF60-E8CCCCDB9AE7}" destId="{431257A1-DE42-4445-B942-25A20F271977}" srcOrd="0" destOrd="0" presId="urn:microsoft.com/office/officeart/2009/3/layout/PlusandMinus"/>
    <dgm:cxn modelId="{99D778DB-89B6-429F-B63F-56A366A19A81}" srcId="{1B8FD503-234F-41A8-BF60-E8CCCCDB9AE7}" destId="{70040ADD-0531-44A4-B590-5FDAE8AE532F}" srcOrd="0" destOrd="0" parTransId="{1E3E203C-AFA0-4C36-9FC1-0561C37A4695}" sibTransId="{F36ADE4A-99D5-40CE-86C8-D7AF711E6AE1}"/>
    <dgm:cxn modelId="{5CCDD28B-0F39-4900-B6D0-45254A5EB4C3}" type="presOf" srcId="{04CE4FCD-1019-4082-9BF8-CE937D8A7F62}" destId="{36824D44-604D-490A-98E9-5032894AFE7E}" srcOrd="0" destOrd="0" presId="urn:microsoft.com/office/officeart/2009/3/layout/PlusandMinus"/>
    <dgm:cxn modelId="{077906C3-11FB-4723-92E6-00629AEE09CF}" type="presOf" srcId="{70040ADD-0531-44A4-B590-5FDAE8AE532F}" destId="{14CFF8B1-0AEB-42B7-AF86-5BAAF6E1D8C9}" srcOrd="0" destOrd="0" presId="urn:microsoft.com/office/officeart/2009/3/layout/PlusandMinus"/>
    <dgm:cxn modelId="{E654B67B-99C3-4A1B-9E7C-BBF0E098D7E6}" srcId="{1B8FD503-234F-41A8-BF60-E8CCCCDB9AE7}" destId="{04CE4FCD-1019-4082-9BF8-CE937D8A7F62}" srcOrd="1" destOrd="0" parTransId="{93199139-68A0-431C-B0BE-660C35F82084}" sibTransId="{7AD228B7-FBAF-4B54-B0E5-DDB9F4419F23}"/>
    <dgm:cxn modelId="{9B2BC4BA-444E-408E-B28D-3E6771A5BF3A}" type="presParOf" srcId="{431257A1-DE42-4445-B942-25A20F271977}" destId="{6631ED67-FE00-41CA-9DD9-BD23FA97A8F3}" srcOrd="0" destOrd="0" presId="urn:microsoft.com/office/officeart/2009/3/layout/PlusandMinus"/>
    <dgm:cxn modelId="{B5D6A001-8372-4F5B-8E6D-E0C13BB388DC}" type="presParOf" srcId="{431257A1-DE42-4445-B942-25A20F271977}" destId="{14CFF8B1-0AEB-42B7-AF86-5BAAF6E1D8C9}" srcOrd="1" destOrd="0" presId="urn:microsoft.com/office/officeart/2009/3/layout/PlusandMinus"/>
    <dgm:cxn modelId="{5E995A5D-181A-4420-B940-5CC8568EE746}" type="presParOf" srcId="{431257A1-DE42-4445-B942-25A20F271977}" destId="{36824D44-604D-490A-98E9-5032894AFE7E}" srcOrd="2" destOrd="0" presId="urn:microsoft.com/office/officeart/2009/3/layout/PlusandMinus"/>
    <dgm:cxn modelId="{092272FC-8B91-455B-92D3-A3F74228234E}" type="presParOf" srcId="{431257A1-DE42-4445-B942-25A20F271977}" destId="{646F6775-BF0A-403D-A0A3-A4E6DA5595F5}" srcOrd="3" destOrd="0" presId="urn:microsoft.com/office/officeart/2009/3/layout/PlusandMinus"/>
    <dgm:cxn modelId="{AB54DF89-FED2-416D-B578-F1055B968356}" type="presParOf" srcId="{431257A1-DE42-4445-B942-25A20F271977}" destId="{D32E47B7-D997-4AD5-9922-16BED5C15706}" srcOrd="4" destOrd="0" presId="urn:microsoft.com/office/officeart/2009/3/layout/PlusandMinus"/>
    <dgm:cxn modelId="{E66A8768-FC8D-433D-814B-81C0A191234B}" type="presParOf" srcId="{431257A1-DE42-4445-B942-25A20F271977}" destId="{6E9B6717-1457-4536-86A1-D67EC78268B2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ADC20A-6E5F-4D55-93D6-461CE36F4BAD}">
      <dsp:nvSpPr>
        <dsp:cNvPr id="0" name=""/>
        <dsp:cNvSpPr/>
      </dsp:nvSpPr>
      <dsp:spPr>
        <a:xfrm>
          <a:off x="0" y="1249756"/>
          <a:ext cx="2623021" cy="2623021"/>
        </a:xfrm>
        <a:prstGeom prst="ellipse">
          <a:avLst/>
        </a:prstGeom>
        <a:solidFill>
          <a:srgbClr val="7BC9CE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6D07C-2FCE-46DE-B10D-5A11CC7943B5}">
      <dsp:nvSpPr>
        <dsp:cNvPr id="0" name=""/>
        <dsp:cNvSpPr/>
      </dsp:nvSpPr>
      <dsp:spPr>
        <a:xfrm>
          <a:off x="524604" y="1774360"/>
          <a:ext cx="1573813" cy="1573813"/>
        </a:xfrm>
        <a:prstGeom prst="ellipse">
          <a:avLst/>
        </a:prstGeom>
        <a:solidFill>
          <a:srgbClr val="DEF1F2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386F5-6CD3-4DC9-8726-8767EDDD513A}">
      <dsp:nvSpPr>
        <dsp:cNvPr id="0" name=""/>
        <dsp:cNvSpPr/>
      </dsp:nvSpPr>
      <dsp:spPr>
        <a:xfrm>
          <a:off x="1049208" y="2298965"/>
          <a:ext cx="524604" cy="524604"/>
        </a:xfrm>
        <a:prstGeom prst="ellipse">
          <a:avLst/>
        </a:prstGeom>
        <a:solidFill>
          <a:srgbClr val="3BAF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A0045-3EA9-4A75-93AF-2BE8D418197B}">
      <dsp:nvSpPr>
        <dsp:cNvPr id="0" name=""/>
        <dsp:cNvSpPr/>
      </dsp:nvSpPr>
      <dsp:spPr>
        <a:xfrm>
          <a:off x="3060192" y="116412"/>
          <a:ext cx="1311510" cy="1094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1" kern="1200" dirty="0">
              <a:latin typeface="Arial" panose="020B0604020202020204" pitchFamily="34" charset="0"/>
              <a:cs typeface="Arial" panose="020B0604020202020204" pitchFamily="34" charset="0"/>
            </a:rPr>
            <a:t>Stores just outside 1-mile radius satisfy overall demand within trade area (e.g. Walmart on U.S. 301)</a:t>
          </a:r>
        </a:p>
      </dsp:txBody>
      <dsp:txXfrm>
        <a:off x="3060192" y="116412"/>
        <a:ext cx="1311510" cy="1094607"/>
      </dsp:txXfrm>
    </dsp:sp>
    <dsp:sp modelId="{79565A1F-5E07-4936-8E6B-6CCFF87CEBB5}">
      <dsp:nvSpPr>
        <dsp:cNvPr id="0" name=""/>
        <dsp:cNvSpPr/>
      </dsp:nvSpPr>
      <dsp:spPr>
        <a:xfrm>
          <a:off x="2732314" y="757939"/>
          <a:ext cx="3278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2B647-1AA9-4FD5-AAFC-EC7D8070FB57}">
      <dsp:nvSpPr>
        <dsp:cNvPr id="0" name=""/>
        <dsp:cNvSpPr/>
      </dsp:nvSpPr>
      <dsp:spPr>
        <a:xfrm rot="5400000">
          <a:off x="1119811" y="950076"/>
          <a:ext cx="1802890" cy="1419491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69464-FF93-4C17-A82A-9CE2ECBD0590}">
      <dsp:nvSpPr>
        <dsp:cNvPr id="0" name=""/>
        <dsp:cNvSpPr/>
      </dsp:nvSpPr>
      <dsp:spPr>
        <a:xfrm>
          <a:off x="3059483" y="1195516"/>
          <a:ext cx="1311510" cy="765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1" kern="1200" dirty="0">
              <a:latin typeface="Arial" panose="020B0604020202020204" pitchFamily="34" charset="0"/>
              <a:cs typeface="Arial" panose="020B0604020202020204" pitchFamily="34" charset="0"/>
            </a:rPr>
            <a:t>Stores within 3-mile radius more than satisfy demand within trade area</a:t>
          </a:r>
        </a:p>
      </dsp:txBody>
      <dsp:txXfrm>
        <a:off x="3059483" y="1195516"/>
        <a:ext cx="1311510" cy="765048"/>
      </dsp:txXfrm>
    </dsp:sp>
    <dsp:sp modelId="{F5AB7D66-1362-4F0E-B712-827F710FCFC5}">
      <dsp:nvSpPr>
        <dsp:cNvPr id="0" name=""/>
        <dsp:cNvSpPr/>
      </dsp:nvSpPr>
      <dsp:spPr>
        <a:xfrm>
          <a:off x="2732314" y="1522987"/>
          <a:ext cx="3278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AAF69-7161-45C9-AF77-1FA5275055CC}">
      <dsp:nvSpPr>
        <dsp:cNvPr id="0" name=""/>
        <dsp:cNvSpPr/>
      </dsp:nvSpPr>
      <dsp:spPr>
        <a:xfrm rot="5400000">
          <a:off x="1506794" y="1703189"/>
          <a:ext cx="1404890" cy="1043525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99A57-9BDB-4D86-9033-158A525E3383}">
      <dsp:nvSpPr>
        <dsp:cNvPr id="0" name=""/>
        <dsp:cNvSpPr/>
      </dsp:nvSpPr>
      <dsp:spPr>
        <a:xfrm>
          <a:off x="3060192" y="1976929"/>
          <a:ext cx="1311510" cy="765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 major store demand not satisfied at 3-mile radius</a:t>
          </a:r>
        </a:p>
      </dsp:txBody>
      <dsp:txXfrm>
        <a:off x="3060192" y="1976929"/>
        <a:ext cx="1311510" cy="765048"/>
      </dsp:txXfrm>
    </dsp:sp>
    <dsp:sp modelId="{2D661CFA-5B0E-464D-A602-779474085D21}">
      <dsp:nvSpPr>
        <dsp:cNvPr id="0" name=""/>
        <dsp:cNvSpPr/>
      </dsp:nvSpPr>
      <dsp:spPr>
        <a:xfrm>
          <a:off x="2732314" y="2288035"/>
          <a:ext cx="3278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5D879-4C4E-4AAF-8668-49E3C4471CFE}">
      <dsp:nvSpPr>
        <dsp:cNvPr id="0" name=""/>
        <dsp:cNvSpPr/>
      </dsp:nvSpPr>
      <dsp:spPr>
        <a:xfrm rot="5400000">
          <a:off x="1894258" y="2455690"/>
          <a:ext cx="1003743" cy="667559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1ED67-FE00-41CA-9DD9-BD23FA97A8F3}">
      <dsp:nvSpPr>
        <dsp:cNvPr id="0" name=""/>
        <dsp:cNvSpPr/>
      </dsp:nvSpPr>
      <dsp:spPr>
        <a:xfrm>
          <a:off x="477554" y="471677"/>
          <a:ext cx="4393539" cy="227055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FF8B1-0AEB-42B7-AF86-5BAAF6E1D8C9}">
      <dsp:nvSpPr>
        <dsp:cNvPr id="0" name=""/>
        <dsp:cNvSpPr/>
      </dsp:nvSpPr>
      <dsp:spPr>
        <a:xfrm>
          <a:off x="621841" y="677764"/>
          <a:ext cx="2052520" cy="2086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>
              <a:latin typeface="Arial" panose="020B0604020202020204" pitchFamily="34" charset="0"/>
              <a:cs typeface="Arial" panose="020B0604020202020204" pitchFamily="34" charset="0"/>
            </a:rPr>
            <a:t>ASSETS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3 miles to City of Bradenton (south)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3 miles to Ellenton Premium Outlets Mall (east)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2 miles to Benderson Florida International Trade Port (east)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Easy access to I-275 (St. Petersburg) and I-75 (Hillsborough and Sarasota counties)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621841" y="677764"/>
        <a:ext cx="2052520" cy="2086482"/>
      </dsp:txXfrm>
    </dsp:sp>
    <dsp:sp modelId="{36824D44-604D-490A-98E9-5032894AFE7E}">
      <dsp:nvSpPr>
        <dsp:cNvPr id="0" name=""/>
        <dsp:cNvSpPr/>
      </dsp:nvSpPr>
      <dsp:spPr>
        <a:xfrm>
          <a:off x="2749682" y="683688"/>
          <a:ext cx="2104546" cy="201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0"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u="sng" kern="1200" dirty="0">
              <a:latin typeface="Arial" panose="020B0604020202020204" pitchFamily="34" charset="0"/>
              <a:cs typeface="Arial" panose="020B0604020202020204" pitchFamily="34" charset="0"/>
            </a:rPr>
            <a:t>BARRIERS</a:t>
          </a:r>
        </a:p>
        <a:p>
          <a:pPr marL="0"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Geography/Isolation </a:t>
          </a:r>
        </a:p>
        <a:p>
          <a:pPr marL="0"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(e.g. Manatee River/Terra </a:t>
          </a:r>
          <a:r>
            <a:rPr lang="en-US" sz="11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Ceia</a:t>
          </a:r>
          <a:r>
            <a:rPr lang="en-US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 Bay, Interstates/ Highways)</a:t>
          </a:r>
        </a:p>
        <a:p>
          <a:pPr marL="0"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No “front door” – Lack of access/visibility (e.g. narrow roads with few access points)</a:t>
          </a:r>
        </a:p>
        <a:p>
          <a:pPr marL="0"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Competition from nearby U.S. 301 corridor / Bradenton market</a:t>
          </a:r>
        </a:p>
      </dsp:txBody>
      <dsp:txXfrm>
        <a:off x="2749682" y="683688"/>
        <a:ext cx="2104546" cy="2012553"/>
      </dsp:txXfrm>
    </dsp:sp>
    <dsp:sp modelId="{646F6775-BF0A-403D-A0A3-A4E6DA5595F5}">
      <dsp:nvSpPr>
        <dsp:cNvPr id="0" name=""/>
        <dsp:cNvSpPr/>
      </dsp:nvSpPr>
      <dsp:spPr>
        <a:xfrm>
          <a:off x="23050" y="17289"/>
          <a:ext cx="858507" cy="858507"/>
        </a:xfrm>
        <a:prstGeom prst="plus">
          <a:avLst>
            <a:gd name="adj" fmla="val 32810"/>
          </a:avLst>
        </a:prstGeom>
        <a:solidFill>
          <a:srgbClr val="3BAF4A"/>
        </a:solidFill>
        <a:ln w="12700" cap="flat" cmpd="sng" algn="ctr">
          <a:solidFill>
            <a:srgbClr val="3BAF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E47B7-D997-4AD5-9922-16BED5C15706}">
      <dsp:nvSpPr>
        <dsp:cNvPr id="0" name=""/>
        <dsp:cNvSpPr/>
      </dsp:nvSpPr>
      <dsp:spPr>
        <a:xfrm>
          <a:off x="4265089" y="326030"/>
          <a:ext cx="808007" cy="276896"/>
        </a:xfrm>
        <a:prstGeom prst="rect">
          <a:avLst/>
        </a:prstGeom>
        <a:solidFill>
          <a:srgbClr val="3BAF4A"/>
        </a:solidFill>
        <a:ln w="12700" cap="flat" cmpd="sng" algn="ctr">
          <a:solidFill>
            <a:srgbClr val="3BAF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B6717-1457-4536-86A1-D67EC78268B2}">
      <dsp:nvSpPr>
        <dsp:cNvPr id="0" name=""/>
        <dsp:cNvSpPr/>
      </dsp:nvSpPr>
      <dsp:spPr>
        <a:xfrm>
          <a:off x="2674324" y="741375"/>
          <a:ext cx="505" cy="1855209"/>
        </a:xfrm>
        <a:prstGeom prst="line">
          <a:avLst/>
        </a:prstGeom>
        <a:noFill/>
        <a:ln w="12700" cap="flat" cmpd="sng" algn="ctr">
          <a:solidFill>
            <a:srgbClr val="3BAF4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178D-AF14-40C1-B79A-E17DE179550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2469E-1BF7-4F8A-979D-CE714816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8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C4EC-230C-41D7-9AE9-A152D37A6F1F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335-A372-499F-A629-18F431FBF8FA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0AA7-B041-4B3A-A544-685F2E800B7B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E146-65F1-41BC-8CAA-994F59542491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5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9CF6-2F0F-4B03-80BB-4B4732FBD62B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6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7F82-11F6-49C2-A2BC-B7CB00AFB286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5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B28F-7AC8-4FF7-B688-271D7A9A4491}" type="datetime1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D9C6-156E-4BEE-AA1B-C58B56E605B2}" type="datetime1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3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1AFD-F81B-46DC-8993-AAA487D8A1DE}" type="datetime1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4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7B39-D0B1-4442-85E9-D11BD871D51E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4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85695-A357-4FE7-8592-5F36FEB3D23E}" type="datetime1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BE6A8-F83D-4692-B257-534FB3EBF1D9}" type="datetime1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198B5-038E-4410-B8BE-22689ED24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ymanatee.org/departments/redevelopment___economic_opportunity/community_development/housing_program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25.png"/><Relationship Id="rId4" Type="http://schemas.openxmlformats.org/officeDocument/2006/relationships/image" Target="../media/image3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8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6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F856E-1A61-458D-8130-F7C3E4ECD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00148"/>
            <a:ext cx="7772400" cy="23876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3BA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Washington Park</a:t>
            </a:r>
            <a:r>
              <a:rPr lang="en-US" sz="3600" b="1" dirty="0">
                <a:solidFill>
                  <a:srgbClr val="3BA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3BA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3BAF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Neighborhood Action Plan (NAP)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155019-5484-483E-BD89-B3E52311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18860"/>
            <a:ext cx="6858000" cy="276392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Action Item Summary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April 2019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Prepared For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Manatee County Government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Neighborhood Services Department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1112 Manatee Ave. W., 5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Floor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Bradenton, Florida 34205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19873E-5616-4F39-B6E4-6C11D26A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43" y="5265011"/>
            <a:ext cx="2407314" cy="1435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AD9783-2ECE-4485-AD08-05F3C7FD8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8" y="5976972"/>
            <a:ext cx="1081169" cy="434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77D76B0-8001-4E64-816C-25E828A28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37" y="5905337"/>
            <a:ext cx="1875325" cy="57751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910EF33-904F-4743-9B65-22E95CD51FC0}"/>
              </a:ext>
            </a:extLst>
          </p:cNvPr>
          <p:cNvSpPr/>
          <p:nvPr/>
        </p:nvSpPr>
        <p:spPr>
          <a:xfrm>
            <a:off x="0" y="-1"/>
            <a:ext cx="9144000" cy="1436915"/>
          </a:xfrm>
          <a:prstGeom prst="rect">
            <a:avLst/>
          </a:prstGeom>
          <a:solidFill>
            <a:srgbClr val="3BAF4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5C5D24F-6BFC-4518-8644-6485AAF4F7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b="88003"/>
          <a:stretch/>
        </p:blipFill>
        <p:spPr>
          <a:xfrm>
            <a:off x="0" y="0"/>
            <a:ext cx="9144000" cy="12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Stakeholder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7063"/>
            <a:ext cx="7886700" cy="28875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Concerns of Businesses and Property Owners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Threats?</a:t>
            </a:r>
          </a:p>
          <a:p>
            <a:pPr marL="461963" lvl="1" indent="-230188">
              <a:lnSpc>
                <a:spcPct val="120000"/>
              </a:lnSpc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Decline of properties/property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marL="461963" lvl="1" indent="-230188">
              <a:lnSpc>
                <a:spcPct val="12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Transient/seasonal population</a:t>
            </a:r>
          </a:p>
          <a:p>
            <a:pPr marL="461963" lvl="1" indent="-230188">
              <a:lnSpc>
                <a:spcPct val="120000"/>
              </a:lnSpc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(streets, sewer, drainage, sidewalks etc.) and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transportation deficiencies</a:t>
            </a:r>
          </a:p>
          <a:p>
            <a:pPr marL="461963" lvl="1" indent="-230188">
              <a:lnSpc>
                <a:spcPct val="12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Competition with other economic generators at I-75 (e.g. SR 64 and Ellenton interchanges) and US 301 (e.g. Whitfield Avenue Industrial)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50C56E-4DA9-4061-ADB2-EEE634BC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4ACFA4-1013-45B5-918A-139F6B632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8"/>
          <a:stretch/>
        </p:blipFill>
        <p:spPr>
          <a:xfrm>
            <a:off x="5949012" y="1294904"/>
            <a:ext cx="1722788" cy="1346734"/>
          </a:xfrm>
          <a:prstGeom prst="rect">
            <a:avLst/>
          </a:prstGeom>
          <a:ln w="12700" cap="sq">
            <a:solidFill>
              <a:srgbClr val="3BAF4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54D40CD-C82A-48AE-9331-2C0BC409D8FF}"/>
              </a:ext>
            </a:extLst>
          </p:cNvPr>
          <p:cNvSpPr txBox="1">
            <a:spLocks/>
          </p:cNvSpPr>
          <p:nvPr/>
        </p:nvSpPr>
        <p:spPr>
          <a:xfrm>
            <a:off x="628650" y="3988527"/>
            <a:ext cx="7886700" cy="2673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Opportunities?</a:t>
            </a:r>
          </a:p>
          <a:p>
            <a:pPr marL="461963" lvl="1" indent="-230188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Transportation improvements (road widening, paving, intersections)</a:t>
            </a:r>
          </a:p>
          <a:p>
            <a:pPr marL="461963" lvl="1" indent="-230188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Need for public facilities and amenities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0188">
              <a:lnSpc>
                <a:spcPct val="12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to local economy within neighborhood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30188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Capitalize on proximity to I-275 and St. Petersburg/Pinellas County market for light industrial/manufacturing and trade-related occupations</a:t>
            </a:r>
          </a:p>
          <a:p>
            <a:pPr marL="461963" lvl="1" indent="-230188">
              <a:lnSpc>
                <a:spcPct val="12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 of affordable/workforce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housing, job training in manufacturing and trade-related occupations, and existing light industrial and manufacturing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17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Street East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18000B3-77C0-48F0-B071-BF63DB6D0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652" y="3820578"/>
            <a:ext cx="1705977" cy="1279482"/>
          </a:xfrm>
          <a:prstGeom prst="rect">
            <a:avLst/>
          </a:prstGeom>
          <a:ln w="12700">
            <a:solidFill>
              <a:srgbClr val="3BAF4A"/>
            </a:solidFill>
          </a:ln>
        </p:spPr>
      </p:pic>
    </p:spTree>
    <p:extLst>
      <p:ext uri="{BB962C8B-B14F-4D97-AF65-F5344CB8AC3E}">
        <p14:creationId xmlns:p14="http://schemas.microsoft.com/office/powerpoint/2010/main" val="22718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Socioeconomic Market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3670"/>
            <a:ext cx="7886700" cy="45719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Young, educated, diverse population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48% Black or African American and 34% Hispanic (north of 17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Street East / Memphis Road)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 percentage of homeownership and occupied units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Mostly detached single family units that are aging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incomes, housing values, and rents remain lower than other areas of County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 unemployment rate and high percentage of low- and moderate-income persons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Need for targeted reinvestment and job training in specific business sectors with labor deficits (e.g. agriculture/mining, arts/entertainment/accommodations, manufacturing, retail trade, wholesale trade)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3F8A9-0C92-4717-A44D-21E29EB5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11</a:t>
            </a:fld>
            <a:endParaRPr lang="en-US"/>
          </a:p>
        </p:txBody>
      </p:sp>
      <p:pic>
        <p:nvPicPr>
          <p:cNvPr id="8" name="Graphic 7" descr="Group">
            <a:extLst>
              <a:ext uri="{FF2B5EF4-FFF2-40B4-BE49-F238E27FC236}">
                <a16:creationId xmlns:a16="http://schemas.microsoft.com/office/drawing/2014/main" xmlns="" id="{1629CCD3-76A2-472C-8B3C-9B17EA4C8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56810" y="1100683"/>
            <a:ext cx="1180011" cy="11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&amp; Trade Area Conditions &amp;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93669"/>
            <a:ext cx="3943351" cy="512780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Market Conditions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Retail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within Washington Park shows that only two types of stores have no opportunity (i.e., electronic/appliance and clothing/accessories stores)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Most major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property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listings in Washington Park are for commercial, industrial, and warehouse properties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office, and industrial space rents are in-line with Bradenton and south county markets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Average asking price for commercial property is $90,000/acre and industrial property is $107,000/acre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790A32-FE62-4D66-AE70-968D7CAD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582EDF5-5753-4CF5-B694-9186B2C00C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940121"/>
              </p:ext>
            </p:extLst>
          </p:nvPr>
        </p:nvGraphicFramePr>
        <p:xfrm>
          <a:off x="4357824" y="1387293"/>
          <a:ext cx="4371703" cy="4083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03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Development/Redevelopment Suitability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14" y="4169532"/>
            <a:ext cx="7886700" cy="242415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Intersection improvements to U.S. 301 / 16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 intersection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Synergy with Manatee County capital improvement dollars (parks, trails, infrastructure)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Significant amount of vacant land potentially available for residential or mixed use development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Potential for significant growth in industrial and manufacturing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Nearby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employment opportunities adjacent to I-75 at Ellenton interchange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4D9321-AAA4-4517-80A7-137AD835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7BFEED-FD45-4270-AFF8-EF13F71BA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150" y="2080779"/>
            <a:ext cx="2990417" cy="1688237"/>
          </a:xfrm>
          <a:prstGeom prst="rect">
            <a:avLst/>
          </a:prstGeom>
          <a:ln w="12700">
            <a:solidFill>
              <a:srgbClr val="3BAF4A"/>
            </a:solidFill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0078FBCB-092B-4EB6-AA13-1FA0FD041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95110"/>
              </p:ext>
            </p:extLst>
          </p:nvPr>
        </p:nvGraphicFramePr>
        <p:xfrm>
          <a:off x="475433" y="1299746"/>
          <a:ext cx="5096147" cy="276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622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487D0861-9316-41BB-82E3-6DE284DEC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96440"/>
            <a:ext cx="4114800" cy="5325036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72D2B7-8F0F-4B1B-9628-101D32E7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algn="l"/>
            <a:fld id="{18B198B5-038E-4410-B8BE-22689ED2466A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7E988F6-2D83-441E-ACDF-03C63E3C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1581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Redevelopment Concept Plan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xmlns="" id="{C9A3119C-1A5F-42BB-884A-3040FBD418F7}"/>
              </a:ext>
            </a:extLst>
          </p:cNvPr>
          <p:cNvSpPr txBox="1">
            <a:spLocks/>
          </p:cNvSpPr>
          <p:nvPr/>
        </p:nvSpPr>
        <p:spPr>
          <a:xfrm>
            <a:off x="628650" y="1396440"/>
            <a:ext cx="3943350" cy="4902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5200" b="1" u="sng" dirty="0">
                <a:latin typeface="Arial" panose="020B0604020202020204" pitchFamily="34" charset="0"/>
                <a:cs typeface="Arial" panose="020B0604020202020204" pitchFamily="34" charset="0"/>
              </a:rPr>
              <a:t>Redevelopment Concept Plan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“Front door”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signage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for visibility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New community center “focal point” with trail connectors to County-planned facilities and larger trail systems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residential and business redevelopment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and capital projects per County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Capital Improvement Plan (CIP)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Expand existing redevelopment area (UIRA)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and allow Accessory Dwelling Units (ADUs) to support workforce/affordable housing in existing platted neighborhoods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Develop new workforce/affordable housing to support nearby skilled employment centers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transportation alternatives to allow for 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connections with light industrial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along 17</a:t>
            </a:r>
            <a:r>
              <a:rPr lang="en-US" sz="5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 Street East (Memphis Road) to improve employment opportunities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Complete Streets </a:t>
            </a:r>
            <a:r>
              <a:rPr lang="en-US" sz="5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conjunction with other projects (e.g. road widening/stormwater improvements)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1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Strategy: Manatee County</a:t>
            </a:r>
            <a:b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County can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7599"/>
            <a:ext cx="7886700" cy="4433076"/>
          </a:xfrm>
          <a:solidFill>
            <a:srgbClr val="DEF1F2"/>
          </a:solidFill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Neighborhood Enhancement – </a:t>
            </a: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Immediate &amp; Continuing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Identify leaders within each of the neighborhood’s communities and provide leadership training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Develop programs or projects to reduce crime using Crime Prevention Through Environmental Design (CPTED) techniques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Development – </a:t>
            </a: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Immediate &amp; Continuing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Apply for grants or seek available funding to provide for community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enhancements (ex. Neighborhood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Enhancement Grant)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 nonprofit organizations and private developers to build market-grade and workforce/affordable housing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Work with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support programs to increase income levels of low-income households such as workforce preparation/job training and employment initiatives.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Community Identity &amp; Wayfinding – </a:t>
            </a: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Next 3 Years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Identify projects that will establish a positive sense of community identity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Develop a signage program (opportunity for Neighborhood Enhancement Grant)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Add gateway/wayfinding signage at key intersections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en-US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en-US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E7B34C-34E7-4A8E-B447-E30E31E89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15</a:t>
            </a:fld>
            <a:endParaRPr lang="en-US"/>
          </a:p>
        </p:txBody>
      </p:sp>
      <p:pic>
        <p:nvPicPr>
          <p:cNvPr id="6" name="Graphic 5" descr="Group success">
            <a:extLst>
              <a:ext uri="{FF2B5EF4-FFF2-40B4-BE49-F238E27FC236}">
                <a16:creationId xmlns:a16="http://schemas.microsoft.com/office/drawing/2014/main" xmlns="" id="{ED9D2100-E082-4725-BD33-8F1716642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26874" y="1111840"/>
            <a:ext cx="1157698" cy="115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2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Strategy: Manatee County</a:t>
            </a:r>
            <a:b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County can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6568284" cy="4665662"/>
          </a:xfrm>
          <a:solidFill>
            <a:srgbClr val="DEF1F2"/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Economic Development &amp; Redevelopment – </a:t>
            </a:r>
            <a:r>
              <a:rPr lang="en-US" sz="15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Next 3 Years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Continue to work with large property owners to implement Redevelopment Concept Plan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Update County’s Comprehensive Plan and Zoning to correspond to Redevelopment Concept Plan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Expand UIRA in short-term and consider designation of Urban Corridors on select roadways as neighborhood transitions from rural/suburban to urban in character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Allow by policy Accessory Dwelling Units (ADUs) on existing platted lots in established neighborhoods as means of supporting workforce/affordable housing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Secure funding for incentives for business attraction and retention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Secure funding to hire a public relations firm to develop an image and marketing program, strategies, and materials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Develop an implementation schedule for marketing, to include success milestones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Begin (or continue) conversation and marketing with Benderson Florida International Trade Port and/or brokers as to advantages of Washington Park neighborhood’s location and industrial zoning districts</a:t>
            </a:r>
          </a:p>
          <a:p>
            <a:pPr marL="231775" indent="-231775">
              <a:lnSpc>
                <a:spcPct val="120000"/>
              </a:lnSpc>
              <a:spcBef>
                <a:spcPts val="500"/>
              </a:spcBef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C5F427-2612-4C85-917F-B4BB3D9F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A0B7A4-0A02-4194-BDD9-F26713040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t="26207" r="47432" b="37730"/>
          <a:stretch/>
        </p:blipFill>
        <p:spPr>
          <a:xfrm>
            <a:off x="6899670" y="3974127"/>
            <a:ext cx="1511178" cy="1709858"/>
          </a:xfrm>
          <a:prstGeom prst="rect">
            <a:avLst/>
          </a:prstGeom>
          <a:ln w="12700">
            <a:solidFill>
              <a:srgbClr val="3BAF4A"/>
            </a:solidFill>
          </a:ln>
        </p:spPr>
      </p:pic>
    </p:spTree>
    <p:extLst>
      <p:ext uri="{BB962C8B-B14F-4D97-AF65-F5344CB8AC3E}">
        <p14:creationId xmlns:p14="http://schemas.microsoft.com/office/powerpoint/2010/main" val="197409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Strategy: Manatee County</a:t>
            </a:r>
            <a:b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County can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377"/>
            <a:ext cx="7886700" cy="4574586"/>
          </a:xfrm>
          <a:solidFill>
            <a:srgbClr val="DEF1F2"/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Public Facilities &amp; Infrastructure – </a:t>
            </a:r>
            <a:r>
              <a:rPr lang="en-US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Next 3, 5, and 10 Years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Start construction of Washington Borrow Pit reclamation/public park project (funded) (by 2023)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Plan and construct trail network (partially funded) (by 2023)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Complete planned traffic light and related improvements at 16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 and U.S. 301 (by 2023)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Collaborate with FY 2019-2023 CIP, planned sidewalk/drainage improvements, and streetscape projects (by 2023)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Appropriate funds for land acquisition, design, and construction of a Community Center building (by 2023)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Negotiate with Manatee County Housing Authority for their land on 28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Street Court East (15 acres) toward construction of Community Center building (by 2023)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Fill canals along 16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 and widen 16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 (see FY 2019-2023 CIP, requires engineering/stormwater considerations) (by 2025)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Design Community Center building (by 2025)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Complete reconstruction and widening of 16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 (by 2030)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Complete construction of Community Center building (by 2030)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C5F427-2612-4C85-917F-B4BB3D9F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Graphic 4" descr="Park scene">
            <a:extLst>
              <a:ext uri="{FF2B5EF4-FFF2-40B4-BE49-F238E27FC236}">
                <a16:creationId xmlns:a16="http://schemas.microsoft.com/office/drawing/2014/main" xmlns="" id="{56ADDFF8-1742-4ED1-BC29-38830A19D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92487" y="10279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Strategy: Community Action</a:t>
            </a:r>
            <a:b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i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residents can do now…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3669"/>
            <a:ext cx="7886700" cy="476268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Neighborhood Enhancement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Neighborhood residents and homeowner association (HOA) leaders to improve overall aesthetics, landscaping, and beautification of common areas (opportunity for Neighborhood Enhancement Grant)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Residents, property owners, and local nonprofit organizations to identify and utilize vacant sites for neighborhood gardens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Community Development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Utilize County’s CDBG and HOME homebuyer education, down payment assistance, housing repair, and housing replacement program for owner-occupied housing (residents must apply to County for these benefits)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https://www.mymanatee.org/departments/redevelopment___economic_opportunity/community_development/housing_programs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Economic Development &amp; Redevelopment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Community Development Corporations (CDCs) to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seek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funding from New Market Tax Credits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Public Facilities &amp; Infrastructure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Work with County staff to prepare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“Streetscape and Lighting Plan” to prioritize streets in Washington Park neighborhood – continue to support sidewalk and drainage improvements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54F992-A4B6-43F1-B38D-81C0F11A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18</a:t>
            </a:fld>
            <a:endParaRPr lang="en-US"/>
          </a:p>
        </p:txBody>
      </p:sp>
      <p:pic>
        <p:nvPicPr>
          <p:cNvPr id="8" name="Graphic 7" descr="Cheers">
            <a:extLst>
              <a:ext uri="{FF2B5EF4-FFF2-40B4-BE49-F238E27FC236}">
                <a16:creationId xmlns:a16="http://schemas.microsoft.com/office/drawing/2014/main" xmlns="" id="{688E0CD7-9ADB-4123-8633-2C18B9A42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62675" y="1027907"/>
            <a:ext cx="914400" cy="914400"/>
          </a:xfrm>
          <a:prstGeom prst="rect">
            <a:avLst/>
          </a:prstGeom>
        </p:spPr>
      </p:pic>
      <p:pic>
        <p:nvPicPr>
          <p:cNvPr id="12" name="Graphic 11" descr="House">
            <a:extLst>
              <a:ext uri="{FF2B5EF4-FFF2-40B4-BE49-F238E27FC236}">
                <a16:creationId xmlns:a16="http://schemas.microsoft.com/office/drawing/2014/main" xmlns="" id="{67C29465-EABF-4AE0-916F-374DDA1515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03715" y="4211475"/>
            <a:ext cx="627193" cy="6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5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Incentives &amp; Funding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589" y="1602376"/>
            <a:ext cx="5275761" cy="489049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3500" b="1" u="sng" dirty="0">
                <a:latin typeface="Arial" panose="020B0604020202020204" pitchFamily="34" charset="0"/>
                <a:cs typeface="Arial" panose="020B0604020202020204" pitchFamily="34" charset="0"/>
              </a:rPr>
              <a:t>Potential Incentives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Brownfields initiatives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Regulatory assistance</a:t>
            </a:r>
          </a:p>
          <a:p>
            <a:pPr lvl="1">
              <a:lnSpc>
                <a:spcPct val="12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Manatee County Rapid Response Team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Manatee County Economic Development Incentives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Economic Development Incentive (EDI)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Multi-Modal Transportation Impact Fee Incentive (MTIFI)</a:t>
            </a:r>
          </a:p>
          <a:p>
            <a:pPr lvl="1">
              <a:lnSpc>
                <a:spcPct val="12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Economic Development Ad Valorem Tax Exemption (EDAVTE)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Manatee County Urban Infill &amp; Redevelopment Area (UIRA)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3500" b="1" u="sng" dirty="0">
                <a:latin typeface="Arial" panose="020B0604020202020204" pitchFamily="34" charset="0"/>
                <a:cs typeface="Arial" panose="020B0604020202020204" pitchFamily="34" charset="0"/>
              </a:rPr>
              <a:t>Funding Sources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Capital Revolving Loan Program (CRLP)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Flexible SBA 7(a) (Loan Growth American Fund)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Manatee County General Fund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Manatee County ½ Cent Infrastructure Sales Tax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Manatee County Neighborhood Enhancement Grant Program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Community Development Block Grant (CDBG) and HOME Investment Partnership Program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State Housing Initiative Partnership (SHIP) Program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0EEC0E-A2D1-481D-B0D3-14F464B6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A1B6C1-FEDC-48CF-8688-2E39714CA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7" y="2035175"/>
            <a:ext cx="2335379" cy="1325563"/>
          </a:xfrm>
          <a:prstGeom prst="rect">
            <a:avLst/>
          </a:prstGeom>
          <a:ln w="12700" cap="sq">
            <a:solidFill>
              <a:srgbClr val="3BAF4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B7127A3-1651-4566-B48B-D62514034F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7" y="3705224"/>
            <a:ext cx="2335379" cy="1751078"/>
          </a:xfrm>
          <a:prstGeom prst="rect">
            <a:avLst/>
          </a:prstGeom>
          <a:ln w="12700" cap="sq">
            <a:solidFill>
              <a:srgbClr val="3BAF4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Graphic 9" descr="Money">
            <a:extLst>
              <a:ext uri="{FF2B5EF4-FFF2-40B4-BE49-F238E27FC236}">
                <a16:creationId xmlns:a16="http://schemas.microsoft.com/office/drawing/2014/main" xmlns="" id="{08D6BBF1-B62F-4E3A-A3F6-CB06A0061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72350" y="1602376"/>
            <a:ext cx="1118602" cy="1118602"/>
          </a:xfrm>
          <a:prstGeom prst="rect">
            <a:avLst/>
          </a:prstGeom>
        </p:spPr>
      </p:pic>
      <p:pic>
        <p:nvPicPr>
          <p:cNvPr id="12" name="Graphic 11" descr="Dollar">
            <a:extLst>
              <a:ext uri="{FF2B5EF4-FFF2-40B4-BE49-F238E27FC236}">
                <a16:creationId xmlns:a16="http://schemas.microsoft.com/office/drawing/2014/main" xmlns="" id="{2FF52F2C-5586-44E7-ABBF-EF49A2B011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58097" y="14636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0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93669"/>
            <a:ext cx="3886200" cy="458070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Locally known as “Memphis” or “Washington Park”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From 17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Street East (Memphis Road) to 49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Street East, between existing railway lines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3.78 square miles (2,418 acres)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Recent County planning and capital improvements efforts (e.g. parks, trails, sidewalks, drainage, etc.)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500" b="1" u="sng" dirty="0">
                <a:latin typeface="Arial" panose="020B0604020202020204" pitchFamily="34" charset="0"/>
                <a:cs typeface="Arial" panose="020B0604020202020204" pitchFamily="34" charset="0"/>
              </a:rPr>
              <a:t>Purpose of NAP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Examine development/ redevelopment potential of Washington Park as a whole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Identify community needs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Develop a strategy to enhance the neighborhood’s integrity and stability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33E2F6-B99E-4290-9E10-A6AA00C8A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1027907"/>
            <a:ext cx="4114800" cy="532503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3371F8F7-A53C-4A01-8CCA-ABEBDDCE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0EEC0E-A2D1-481D-B0D3-14F464B6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20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19B56EEE-0310-4A55-8076-9A440E7B5FD5}"/>
              </a:ext>
            </a:extLst>
          </p:cNvPr>
          <p:cNvSpPr txBox="1">
            <a:spLocks/>
          </p:cNvSpPr>
          <p:nvPr/>
        </p:nvSpPr>
        <p:spPr>
          <a:xfrm>
            <a:off x="4572000" y="701468"/>
            <a:ext cx="3943350" cy="4753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xmlns="" id="{835CC97C-8E3D-474C-A53B-F86FAEEFF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02559"/>
            <a:ext cx="5189714" cy="50903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Washington Park is challenged by geography, narrow internal roadways, and deep ditches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Washington Park benefits from established neighborhoods, planned public projects, and proximity 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industrial/flex space employment centers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Well positioned for new residential development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Goals of the NAP</a:t>
            </a:r>
          </a:p>
          <a:p>
            <a:pPr marL="461963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 connectivity and qualify life</a:t>
            </a:r>
          </a:p>
          <a:p>
            <a:pPr marL="461963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 housing stock</a:t>
            </a:r>
          </a:p>
          <a:p>
            <a:pPr marL="461963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 property values</a:t>
            </a:r>
          </a:p>
          <a:p>
            <a:pPr marL="461963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Improve earning potential within the neighborhood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Summary of Action Items</a:t>
            </a:r>
          </a:p>
          <a:p>
            <a:pPr marL="461963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Complete planned public projects</a:t>
            </a:r>
          </a:p>
          <a:p>
            <a:pPr marL="461963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Acquire land and design new Community Center</a:t>
            </a:r>
          </a:p>
          <a:p>
            <a:pPr marL="461963"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Collaborate and partner with nonprofits and developers</a:t>
            </a:r>
          </a:p>
          <a:p>
            <a:pPr marL="461963" lvl="1">
              <a:lnSpc>
                <a:spcPct val="100000"/>
              </a:lnSpc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connection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between workforce/affordable housing, light industrial/flex space development, and targeted job training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B9CAB2F-8FF0-41BF-87C0-32C08B083510}"/>
              </a:ext>
            </a:extLst>
          </p:cNvPr>
          <p:cNvSpPr txBox="1"/>
          <p:nvPr/>
        </p:nvSpPr>
        <p:spPr>
          <a:xfrm>
            <a:off x="5818363" y="362639"/>
            <a:ext cx="2951168" cy="2323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regarding the Washington Park Neighborhood Action Plan (NAP), contact:</a:t>
            </a:r>
          </a:p>
          <a:p>
            <a:pPr>
              <a:spcBef>
                <a:spcPts val="500"/>
              </a:spcBef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Debbie DeLeon, Neighborhood Services Coordinator</a:t>
            </a:r>
          </a:p>
          <a:p>
            <a:pPr>
              <a:spcBef>
                <a:spcPts val="5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Neighborhood Services Department</a:t>
            </a:r>
          </a:p>
          <a:p>
            <a:pPr>
              <a:spcBef>
                <a:spcPts val="5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1112 Manatee Avenue West</a:t>
            </a:r>
          </a:p>
          <a:p>
            <a:pPr>
              <a:spcBef>
                <a:spcPts val="5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Bradenton, FL 34205</a:t>
            </a:r>
          </a:p>
          <a:p>
            <a:pPr>
              <a:spcBef>
                <a:spcPts val="5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(941) 749-3029 x3482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8410896-BA17-4ECB-AAE3-7D087BF8A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63" y="3076262"/>
            <a:ext cx="2951168" cy="2083777"/>
          </a:xfrm>
          <a:prstGeom prst="rect">
            <a:avLst/>
          </a:prstGeom>
          <a:ln w="12700" cap="sq">
            <a:solidFill>
              <a:srgbClr val="3BAF4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30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Conditions &amp; Building Function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5F9C816-F2AC-4140-A620-1B2918F68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1088"/>
            <a:ext cx="3886200" cy="505634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Land Use and Zoning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Current mix of agricultural, residential, and non-residential uses, rights-of-way, utilities and drainage easements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Zoning is agricultural, residential, and manufacturing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Future Land Use is mostly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residential,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with some non-residential (light and heavy industrial) to south at 17</a:t>
            </a:r>
            <a:r>
              <a:rPr lang="en-US" sz="2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Street East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FA7D44-0E69-4F62-B6E2-2DA97FBBD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1371087"/>
            <a:ext cx="4114800" cy="532503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2781955-64C1-422B-95E6-A9779B01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Conditions &amp; Building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02377"/>
            <a:ext cx="3886200" cy="455458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Property Ownership, Values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83% of parcels uniquely owned, less than one-acre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Balance of ownership by government, residential developers, and limited liability corporations (LLCs)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Highest valued properties are institutional or industrial uses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Residential values highest in Sugar Mill Lakes and Palmetto Estates neighborhoods or some properties outside of subdivisions with newer construction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Median sales price of residential home is $200,000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894EAD-75F4-40B9-A6AE-2C7DFBE1B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02377"/>
            <a:ext cx="3886200" cy="47539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Approximately 2,024 buildings (1,897 residential and 127 non-residential)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Avg. residential gross floor area: 1,837 sf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Avg. non-residential gross floor area: 7,429 sf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Residential buildings most concentrated in older platted neighborhoods west of 16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 and north of 17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Street East (Memphis Road)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Industrial and manufacturing buildings most concentrated along 17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Street East (Memphis Road)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Agricultural buildings throughout neighborhood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Most buildings constructed after 1980, except for older platted neighborhoods near U.S. 41, where building rehabilitation is needed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5CFEB9D-4A8D-4840-B3B7-37BB02B4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4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833263-DE55-4B62-8133-76954E29C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75" y="5213350"/>
            <a:ext cx="2351949" cy="1325563"/>
          </a:xfrm>
          <a:prstGeom prst="rect">
            <a:avLst/>
          </a:prstGeom>
          <a:ln w="12700" cap="sq">
            <a:solidFill>
              <a:srgbClr val="3BAF4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Graphic 5" descr="Home">
            <a:extLst>
              <a:ext uri="{FF2B5EF4-FFF2-40B4-BE49-F238E27FC236}">
                <a16:creationId xmlns:a16="http://schemas.microsoft.com/office/drawing/2014/main" xmlns="" id="{E8E78865-DE7E-4967-B0A6-A63BF9D69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86650" y="9588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Conditions &amp; Building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93669"/>
            <a:ext cx="3886200" cy="458329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Public Facilities &amp; Infrastructure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Electricity by Florida Power &amp; Light Company (FPL) and Peace River Electric Cooperative (PRECO)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Manatee County public water and sewer to existing neighborhoods and subdivisions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Potable water main line runs along 16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Rural properties served by well and septic tanks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reclaimed water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Solid waste collection twice weekly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Network of ditches and canals in public right-of-way manages stormwater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D48EC08-6DFE-44B4-A569-9ED0663B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1CDF08A-8ADD-44B0-AF9B-3A8119C0D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55" y="1593668"/>
            <a:ext cx="3831713" cy="4258491"/>
          </a:xfrm>
          <a:prstGeom prst="rect">
            <a:avLst/>
          </a:prstGeom>
          <a:ln w="12700" cap="sq">
            <a:solidFill>
              <a:srgbClr val="3BAF4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Conditions &amp; Building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93669"/>
            <a:ext cx="3886200" cy="458329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Grid-based network of local streets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Major urban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streets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include 49</a:t>
            </a:r>
            <a:r>
              <a:rPr lang="en-US" sz="2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Street East, 17</a:t>
            </a:r>
            <a:r>
              <a:rPr lang="en-US" sz="2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Street East (Memphis Road), and 16</a:t>
            </a:r>
            <a:r>
              <a:rPr lang="en-US" sz="2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 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Principal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main street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U.S. 41 from 29</a:t>
            </a:r>
            <a:r>
              <a:rPr lang="en-US" sz="2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Street East to 17</a:t>
            </a:r>
            <a:r>
              <a:rPr lang="en-US" sz="2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Street East (Memphis Road)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Limited street lighting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Few public sidewalks due to large canals and open ditches that consume right-of-way width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Most accidents at intersections with U.S. 41 where traffic volume is highest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MCAT Route 13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goes through the neighborhood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– Most of area </a:t>
            </a:r>
            <a:r>
              <a:rPr lang="en-US" sz="2900" u="sng" dirty="0">
                <a:latin typeface="Arial" panose="020B0604020202020204" pitchFamily="34" charset="0"/>
                <a:cs typeface="Arial" panose="020B0604020202020204" pitchFamily="34" charset="0"/>
              </a:rPr>
              <a:t>unserved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by public transit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D48EC08-6DFE-44B4-A569-9ED0663B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algn="l"/>
            <a:fld id="{18B198B5-038E-4410-B8BE-22689ED2466A}" type="slidenum">
              <a:rPr lang="en-US" smtClean="0"/>
              <a:pPr algn="l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89CB736-2C52-45BD-B5A7-9093EDD48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1396441"/>
            <a:ext cx="4114800" cy="53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Conditions &amp; Building Function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2D48EC08-6DFE-44B4-A569-9ED0663B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68DFB3-FF76-411E-A432-CD173CF1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324" y="2927940"/>
            <a:ext cx="4349251" cy="312073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DD7D736-DA04-498D-B086-24752D3F6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02377"/>
            <a:ext cx="3886200" cy="45745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Code Enforcement &amp; Criminal Activity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Most frequent code enforcement includes overgrown conditions, junk vehicles, trash and debris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Average of 200 crimes annually since 2013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Crimes most concentrated west of 16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 and south of 29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Avenue East</a:t>
            </a:r>
            <a:endParaRPr lang="en-US" sz="1400" dirty="0"/>
          </a:p>
          <a:p>
            <a:endParaRPr lang="en-US" dirty="0"/>
          </a:p>
        </p:txBody>
      </p:sp>
      <p:pic>
        <p:nvPicPr>
          <p:cNvPr id="29" name="Graphic 28" descr="Streetlight">
            <a:extLst>
              <a:ext uri="{FF2B5EF4-FFF2-40B4-BE49-F238E27FC236}">
                <a16:creationId xmlns:a16="http://schemas.microsoft.com/office/drawing/2014/main" xmlns="" id="{46394B58-19CA-4790-990E-7CEF6A6CA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0611" y="4257531"/>
            <a:ext cx="1791139" cy="17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Conditions &amp; Building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11086"/>
            <a:ext cx="3886200" cy="511039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Planned Public Facilities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Washington Park Borrow Pit Restoration &amp; Park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Amenities (88 Acres)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Palmetto Trails Network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Willow-Ellenton Trail Connector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Lincoln Park Improvements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Manatee County FY 2019-2023 CIP	</a:t>
            </a:r>
          </a:p>
          <a:p>
            <a:pPr marL="576263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24 projects in Washington Park</a:t>
            </a:r>
          </a:p>
          <a:p>
            <a:pPr marL="576263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 Reconstruction</a:t>
            </a:r>
          </a:p>
          <a:p>
            <a:pPr marL="576263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Sidewalk construction</a:t>
            </a:r>
          </a:p>
          <a:p>
            <a:pPr marL="576263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Drainage improvements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Water Distribution System Master Plan</a:t>
            </a:r>
          </a:p>
          <a:p>
            <a:pPr marL="576263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Street East</a:t>
            </a:r>
          </a:p>
          <a:p>
            <a:pPr marL="576263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Street East from 16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Avenue East (Canal Road) to 36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Avenue East (Ellenton-Gillette Road)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4280BDC-89F9-424C-B22F-D98AE544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pPr algn="l"/>
            <a:fld id="{18B198B5-038E-4410-B8BE-22689ED2466A}" type="slidenum">
              <a:rPr lang="en-US" smtClean="0"/>
              <a:pPr algn="l"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F707730-F4E2-4925-9F5F-B3EC111E8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90" y="1390650"/>
            <a:ext cx="3664343" cy="47420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495350-8035-41CA-936A-A80099B94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52" y="4058958"/>
            <a:ext cx="1419497" cy="1004318"/>
          </a:xfrm>
          <a:prstGeom prst="rect">
            <a:avLst/>
          </a:prstGeom>
          <a:ln w="12700" cap="sq">
            <a:solidFill>
              <a:srgbClr val="3BAF4A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1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3DA5B6-6D67-4ECC-A44F-6A01E27C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B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Stakeholder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5C6B07-2856-46F7-830B-FB836DD0D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2378"/>
            <a:ext cx="7886700" cy="45632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Consultation Efforts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Focus Group Meetings (2) on October 25, 2018 with County staff &amp; community leaders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 Interviews (9) with residents, workers, church leaders, community activists, local business owners, and large property owners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Community Priorities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2BA4B6-D699-43DF-BECA-71983D3A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98B5-038E-4410-B8BE-22689ED2466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3CA966-7B15-4B64-875D-E5071A2C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b="3104"/>
          <a:stretch/>
        </p:blipFill>
        <p:spPr>
          <a:xfrm>
            <a:off x="992152" y="3105238"/>
            <a:ext cx="7159695" cy="3387636"/>
          </a:xfrm>
          <a:prstGeom prst="rect">
            <a:avLst/>
          </a:prstGeom>
        </p:spPr>
      </p:pic>
      <p:pic>
        <p:nvPicPr>
          <p:cNvPr id="8" name="Graphic 7" descr="Receiver">
            <a:extLst>
              <a:ext uri="{FF2B5EF4-FFF2-40B4-BE49-F238E27FC236}">
                <a16:creationId xmlns:a16="http://schemas.microsoft.com/office/drawing/2014/main" xmlns="" id="{87A8CB4F-CA9D-4280-A784-21D30C6E1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2152" y="33157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2A694C8910248876577852EB09486" ma:contentTypeVersion="14" ma:contentTypeDescription="Create a new document." ma:contentTypeScope="" ma:versionID="9833a02acaaa43a25a004566029d0fc6">
  <xsd:schema xmlns:xsd="http://www.w3.org/2001/XMLSchema" xmlns:xs="http://www.w3.org/2001/XMLSchema" xmlns:p="http://schemas.microsoft.com/office/2006/metadata/properties" xmlns:ns2="8f6c6ad6-7e2b-4552-a7cd-e1d5a6b77b69" xmlns:ns3="891490b1-0730-444a-a128-8134610caacf" targetNamespace="http://schemas.microsoft.com/office/2006/metadata/properties" ma:root="true" ma:fieldsID="b0d7d20a0b508abf40ab39992b8681d3" ns2:_="" ns3:_="">
    <xsd:import namespace="8f6c6ad6-7e2b-4552-a7cd-e1d5a6b77b69"/>
    <xsd:import namespace="891490b1-0730-444a-a128-8134610caa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c6ad6-7e2b-4552-a7cd-e1d5a6b77b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490b1-0730-444a-a128-8134610ca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c5125960-5533-4960-8801-108db8a872fc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7577B2-A5A2-420A-A5C7-0A63E18EA567}"/>
</file>

<file path=customXml/itemProps2.xml><?xml version="1.0" encoding="utf-8"?>
<ds:datastoreItem xmlns:ds="http://schemas.openxmlformats.org/officeDocument/2006/customXml" ds:itemID="{DE027B6A-4C37-4628-9AED-A9032B579078}"/>
</file>

<file path=customXml/itemProps3.xml><?xml version="1.0" encoding="utf-8"?>
<ds:datastoreItem xmlns:ds="http://schemas.openxmlformats.org/officeDocument/2006/customXml" ds:itemID="{FC83D229-8924-48C2-9DFF-F66A227EB62F}"/>
</file>

<file path=customXml/itemProps4.xml><?xml version="1.0" encoding="utf-8"?>
<ds:datastoreItem xmlns:ds="http://schemas.openxmlformats.org/officeDocument/2006/customXml" ds:itemID="{1854537B-886C-4509-9356-A05635DCD0D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2147</Words>
  <Application>Microsoft Office PowerPoint</Application>
  <PresentationFormat>Letter Paper (8.5x11 in)</PresentationFormat>
  <Paragraphs>272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Washington Park Neighborhood Action Plan (NAP)</vt:lpstr>
      <vt:lpstr>Introduction</vt:lpstr>
      <vt:lpstr>Existing Conditions &amp; Building Function</vt:lpstr>
      <vt:lpstr>Existing Conditions &amp; Building Function</vt:lpstr>
      <vt:lpstr>Existing Conditions &amp; Building Function</vt:lpstr>
      <vt:lpstr>Existing Conditions &amp; Building Function</vt:lpstr>
      <vt:lpstr>Existing Conditions &amp; Building Function</vt:lpstr>
      <vt:lpstr>Existing Conditions &amp; Building Function</vt:lpstr>
      <vt:lpstr>Community Stakeholder Consultation</vt:lpstr>
      <vt:lpstr>Community Stakeholder Consultation</vt:lpstr>
      <vt:lpstr>Socioeconomic Market Data</vt:lpstr>
      <vt:lpstr>Market &amp; Trade Area Conditions &amp; Analysis</vt:lpstr>
      <vt:lpstr>Development/Redevelopment Suitability</vt:lpstr>
      <vt:lpstr>Redevelopment Concept Plan</vt:lpstr>
      <vt:lpstr>Implementation Strategy: Manatee County What the County can do…</vt:lpstr>
      <vt:lpstr>Implementation Strategy: Manatee County What the County can do…</vt:lpstr>
      <vt:lpstr>Implementation Strategy: Manatee County What the County can do…</vt:lpstr>
      <vt:lpstr>Implementation Strategy: Community Action What residents can do now…</vt:lpstr>
      <vt:lpstr>Potential Incentives &amp; Funding Sources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Park Neighborhood Action Plan (NAP)</dc:title>
  <dc:creator>Warner, Amanda</dc:creator>
  <cp:lastModifiedBy>renamed_admin</cp:lastModifiedBy>
  <cp:revision>118</cp:revision>
  <dcterms:created xsi:type="dcterms:W3CDTF">2019-04-16T13:08:12Z</dcterms:created>
  <dcterms:modified xsi:type="dcterms:W3CDTF">2019-05-02T20:38:44Z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0x010100AFF2A694C8910248876577852EB09486</vt:lpwstr>
  </property>
</Properties>
</file>